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40" d="100"/>
          <a:sy n="40" d="100"/>
        </p:scale>
        <p:origin x="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15050E-9685-4BEC-9001-96DFC42E93F7}"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E68A03-F1CE-4F67-9D27-F1E1054CFAB6}" type="slidenum">
              <a:rPr lang="en-GB" smtClean="0"/>
              <a:t>‹#›</a:t>
            </a:fld>
            <a:endParaRPr lang="en-GB"/>
          </a:p>
        </p:txBody>
      </p:sp>
    </p:spTree>
    <p:extLst>
      <p:ext uri="{BB962C8B-B14F-4D97-AF65-F5344CB8AC3E}">
        <p14:creationId xmlns:p14="http://schemas.microsoft.com/office/powerpoint/2010/main" val="2438079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15050E-9685-4BEC-9001-96DFC42E93F7}"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E68A03-F1CE-4F67-9D27-F1E1054CFAB6}" type="slidenum">
              <a:rPr lang="en-GB" smtClean="0"/>
              <a:t>‹#›</a:t>
            </a:fld>
            <a:endParaRPr lang="en-GB"/>
          </a:p>
        </p:txBody>
      </p:sp>
    </p:spTree>
    <p:extLst>
      <p:ext uri="{BB962C8B-B14F-4D97-AF65-F5344CB8AC3E}">
        <p14:creationId xmlns:p14="http://schemas.microsoft.com/office/powerpoint/2010/main" val="421718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F15050E-9685-4BEC-9001-96DFC42E93F7}"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E68A03-F1CE-4F67-9D27-F1E1054CFAB6}" type="slidenum">
              <a:rPr lang="en-GB" smtClean="0"/>
              <a:t>‹#›</a:t>
            </a:fld>
            <a:endParaRPr lang="en-GB"/>
          </a:p>
        </p:txBody>
      </p:sp>
    </p:spTree>
    <p:extLst>
      <p:ext uri="{BB962C8B-B14F-4D97-AF65-F5344CB8AC3E}">
        <p14:creationId xmlns:p14="http://schemas.microsoft.com/office/powerpoint/2010/main" val="2138961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F15050E-9685-4BEC-9001-96DFC42E93F7}"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E68A03-F1CE-4F67-9D27-F1E1054CFAB6}"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43975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15050E-9685-4BEC-9001-96DFC42E93F7}"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E68A03-F1CE-4F67-9D27-F1E1054CFAB6}" type="slidenum">
              <a:rPr lang="en-GB" smtClean="0"/>
              <a:t>‹#›</a:t>
            </a:fld>
            <a:endParaRPr lang="en-GB"/>
          </a:p>
        </p:txBody>
      </p:sp>
    </p:spTree>
    <p:extLst>
      <p:ext uri="{BB962C8B-B14F-4D97-AF65-F5344CB8AC3E}">
        <p14:creationId xmlns:p14="http://schemas.microsoft.com/office/powerpoint/2010/main" val="1354025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F15050E-9685-4BEC-9001-96DFC42E93F7}" type="datetimeFigureOut">
              <a:rPr lang="en-GB" smtClean="0"/>
              <a:t>25/02/2021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E68A03-F1CE-4F67-9D27-F1E1054CFAB6}" type="slidenum">
              <a:rPr lang="en-GB" smtClean="0"/>
              <a:t>‹#›</a:t>
            </a:fld>
            <a:endParaRPr lang="en-GB"/>
          </a:p>
        </p:txBody>
      </p:sp>
    </p:spTree>
    <p:extLst>
      <p:ext uri="{BB962C8B-B14F-4D97-AF65-F5344CB8AC3E}">
        <p14:creationId xmlns:p14="http://schemas.microsoft.com/office/powerpoint/2010/main" val="870044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F15050E-9685-4BEC-9001-96DFC42E93F7}" type="datetimeFigureOut">
              <a:rPr lang="en-GB" smtClean="0"/>
              <a:t>25/02/2021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E68A03-F1CE-4F67-9D27-F1E1054CFAB6}" type="slidenum">
              <a:rPr lang="en-GB" smtClean="0"/>
              <a:t>‹#›</a:t>
            </a:fld>
            <a:endParaRPr lang="en-GB"/>
          </a:p>
        </p:txBody>
      </p:sp>
    </p:spTree>
    <p:extLst>
      <p:ext uri="{BB962C8B-B14F-4D97-AF65-F5344CB8AC3E}">
        <p14:creationId xmlns:p14="http://schemas.microsoft.com/office/powerpoint/2010/main" val="2434429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15050E-9685-4BEC-9001-96DFC42E93F7}"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E68A03-F1CE-4F67-9D27-F1E1054CFAB6}" type="slidenum">
              <a:rPr lang="en-GB" smtClean="0"/>
              <a:t>‹#›</a:t>
            </a:fld>
            <a:endParaRPr lang="en-GB"/>
          </a:p>
        </p:txBody>
      </p:sp>
    </p:spTree>
    <p:extLst>
      <p:ext uri="{BB962C8B-B14F-4D97-AF65-F5344CB8AC3E}">
        <p14:creationId xmlns:p14="http://schemas.microsoft.com/office/powerpoint/2010/main" val="1391794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15050E-9685-4BEC-9001-96DFC42E93F7}"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E68A03-F1CE-4F67-9D27-F1E1054CFAB6}" type="slidenum">
              <a:rPr lang="en-GB" smtClean="0"/>
              <a:t>‹#›</a:t>
            </a:fld>
            <a:endParaRPr lang="en-GB"/>
          </a:p>
        </p:txBody>
      </p:sp>
    </p:spTree>
    <p:extLst>
      <p:ext uri="{BB962C8B-B14F-4D97-AF65-F5344CB8AC3E}">
        <p14:creationId xmlns:p14="http://schemas.microsoft.com/office/powerpoint/2010/main" val="181634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F15050E-9685-4BEC-9001-96DFC42E93F7}"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E68A03-F1CE-4F67-9D27-F1E1054CFAB6}" type="slidenum">
              <a:rPr lang="en-GB" smtClean="0"/>
              <a:t>‹#›</a:t>
            </a:fld>
            <a:endParaRPr lang="en-GB"/>
          </a:p>
        </p:txBody>
      </p:sp>
    </p:spTree>
    <p:extLst>
      <p:ext uri="{BB962C8B-B14F-4D97-AF65-F5344CB8AC3E}">
        <p14:creationId xmlns:p14="http://schemas.microsoft.com/office/powerpoint/2010/main" val="3644316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15050E-9685-4BEC-9001-96DFC42E93F7}"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E68A03-F1CE-4F67-9D27-F1E1054CFAB6}" type="slidenum">
              <a:rPr lang="en-GB" smtClean="0"/>
              <a:t>‹#›</a:t>
            </a:fld>
            <a:endParaRPr lang="en-GB"/>
          </a:p>
        </p:txBody>
      </p:sp>
    </p:spTree>
    <p:extLst>
      <p:ext uri="{BB962C8B-B14F-4D97-AF65-F5344CB8AC3E}">
        <p14:creationId xmlns:p14="http://schemas.microsoft.com/office/powerpoint/2010/main" val="4039902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15050E-9685-4BEC-9001-96DFC42E93F7}"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E68A03-F1CE-4F67-9D27-F1E1054CFAB6}" type="slidenum">
              <a:rPr lang="en-GB" smtClean="0"/>
              <a:t>‹#›</a:t>
            </a:fld>
            <a:endParaRPr lang="en-GB"/>
          </a:p>
        </p:txBody>
      </p:sp>
    </p:spTree>
    <p:extLst>
      <p:ext uri="{BB962C8B-B14F-4D97-AF65-F5344CB8AC3E}">
        <p14:creationId xmlns:p14="http://schemas.microsoft.com/office/powerpoint/2010/main" val="931512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15050E-9685-4BEC-9001-96DFC42E93F7}" type="datetimeFigureOut">
              <a:rPr lang="en-GB" smtClean="0"/>
              <a:t>25/02/2021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E68A03-F1CE-4F67-9D27-F1E1054CFAB6}" type="slidenum">
              <a:rPr lang="en-GB" smtClean="0"/>
              <a:t>‹#›</a:t>
            </a:fld>
            <a:endParaRPr lang="en-GB"/>
          </a:p>
        </p:txBody>
      </p:sp>
    </p:spTree>
    <p:extLst>
      <p:ext uri="{BB962C8B-B14F-4D97-AF65-F5344CB8AC3E}">
        <p14:creationId xmlns:p14="http://schemas.microsoft.com/office/powerpoint/2010/main" val="37697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F15050E-9685-4BEC-9001-96DFC42E93F7}" type="datetimeFigureOut">
              <a:rPr lang="en-GB" smtClean="0"/>
              <a:t>25/02/2021</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D9E68A03-F1CE-4F67-9D27-F1E1054CFAB6}" type="slidenum">
              <a:rPr lang="en-GB" smtClean="0"/>
              <a:t>‹#›</a:t>
            </a:fld>
            <a:endParaRPr lang="en-GB"/>
          </a:p>
        </p:txBody>
      </p:sp>
    </p:spTree>
    <p:extLst>
      <p:ext uri="{BB962C8B-B14F-4D97-AF65-F5344CB8AC3E}">
        <p14:creationId xmlns:p14="http://schemas.microsoft.com/office/powerpoint/2010/main" val="549808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F15050E-9685-4BEC-9001-96DFC42E93F7}" type="datetimeFigureOut">
              <a:rPr lang="en-GB" smtClean="0"/>
              <a:t>25/02/2021</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D9E68A03-F1CE-4F67-9D27-F1E1054CFAB6}" type="slidenum">
              <a:rPr lang="en-GB" smtClean="0"/>
              <a:t>‹#›</a:t>
            </a:fld>
            <a:endParaRPr lang="en-GB"/>
          </a:p>
        </p:txBody>
      </p:sp>
    </p:spTree>
    <p:extLst>
      <p:ext uri="{BB962C8B-B14F-4D97-AF65-F5344CB8AC3E}">
        <p14:creationId xmlns:p14="http://schemas.microsoft.com/office/powerpoint/2010/main" val="363973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F15050E-9685-4BEC-9001-96DFC42E93F7}" type="datetimeFigureOut">
              <a:rPr lang="en-GB" smtClean="0"/>
              <a:t>25/02/2021</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D9E68A03-F1CE-4F67-9D27-F1E1054CFAB6}" type="slidenum">
              <a:rPr lang="en-GB" smtClean="0"/>
              <a:t>‹#›</a:t>
            </a:fld>
            <a:endParaRPr lang="en-GB"/>
          </a:p>
        </p:txBody>
      </p:sp>
    </p:spTree>
    <p:extLst>
      <p:ext uri="{BB962C8B-B14F-4D97-AF65-F5344CB8AC3E}">
        <p14:creationId xmlns:p14="http://schemas.microsoft.com/office/powerpoint/2010/main" val="81643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15050E-9685-4BEC-9001-96DFC42E93F7}"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E68A03-F1CE-4F67-9D27-F1E1054CFAB6}" type="slidenum">
              <a:rPr lang="en-GB" smtClean="0"/>
              <a:t>‹#›</a:t>
            </a:fld>
            <a:endParaRPr lang="en-GB"/>
          </a:p>
        </p:txBody>
      </p:sp>
    </p:spTree>
    <p:extLst>
      <p:ext uri="{BB962C8B-B14F-4D97-AF65-F5344CB8AC3E}">
        <p14:creationId xmlns:p14="http://schemas.microsoft.com/office/powerpoint/2010/main" val="506994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F15050E-9685-4BEC-9001-96DFC42E93F7}" type="datetimeFigureOut">
              <a:rPr lang="en-GB" smtClean="0"/>
              <a:t>25/02/2021</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9E68A03-F1CE-4F67-9D27-F1E1054CFAB6}" type="slidenum">
              <a:rPr lang="en-GB" smtClean="0"/>
              <a:t>‹#›</a:t>
            </a:fld>
            <a:endParaRPr lang="en-GB"/>
          </a:p>
        </p:txBody>
      </p:sp>
    </p:spTree>
    <p:extLst>
      <p:ext uri="{BB962C8B-B14F-4D97-AF65-F5344CB8AC3E}">
        <p14:creationId xmlns:p14="http://schemas.microsoft.com/office/powerpoint/2010/main" val="29693172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48105"/>
            <a:ext cx="9144000" cy="2387600"/>
          </a:xfrm>
        </p:spPr>
        <p:txBody>
          <a:bodyPr/>
          <a:lstStyle/>
          <a:p>
            <a:r>
              <a:rPr lang="en-GB" dirty="0">
                <a:latin typeface="Cambria Math" panose="02040503050406030204" pitchFamily="18" charset="0"/>
                <a:ea typeface="Cambria Math" panose="02040503050406030204" pitchFamily="18" charset="0"/>
              </a:rPr>
              <a:t>Our Lady and All Saints Church</a:t>
            </a:r>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128211"/>
            <a:ext cx="7620000" cy="3332746"/>
          </a:xfrm>
          <a:prstGeom prst="rect">
            <a:avLst/>
          </a:prstGeom>
        </p:spPr>
      </p:pic>
    </p:spTree>
    <p:extLst>
      <p:ext uri="{BB962C8B-B14F-4D97-AF65-F5344CB8AC3E}">
        <p14:creationId xmlns:p14="http://schemas.microsoft.com/office/powerpoint/2010/main" val="2617573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Important events in church</a:t>
            </a:r>
          </a:p>
        </p:txBody>
      </p:sp>
      <p:sp>
        <p:nvSpPr>
          <p:cNvPr id="3" name="Content Placeholder 2"/>
          <p:cNvSpPr>
            <a:spLocks noGrp="1"/>
          </p:cNvSpPr>
          <p:nvPr>
            <p:ph idx="1"/>
          </p:nvPr>
        </p:nvSpPr>
        <p:spPr/>
        <p:txBody>
          <a:bodyPr/>
          <a:lstStyle/>
          <a:p>
            <a:r>
              <a:rPr lang="en-GB" dirty="0">
                <a:latin typeface="Cambria Math" panose="02040503050406030204" pitchFamily="18" charset="0"/>
                <a:ea typeface="Cambria Math" panose="02040503050406030204" pitchFamily="18" charset="0"/>
              </a:rPr>
              <a:t>Wedding- this is a gift from God and a commitment in front of the church. </a:t>
            </a:r>
          </a:p>
          <a:p>
            <a:r>
              <a:rPr lang="en-GB" dirty="0">
                <a:latin typeface="Cambria Math" panose="02040503050406030204" pitchFamily="18" charset="0"/>
                <a:ea typeface="Cambria Math" panose="02040503050406030204" pitchFamily="18" charset="0"/>
              </a:rPr>
              <a:t>Baptism- we get baptised to become part of God’s family. This is celebrated in front of our family and friends.</a:t>
            </a:r>
          </a:p>
          <a:p>
            <a:r>
              <a:rPr lang="en-GB" dirty="0">
                <a:latin typeface="Cambria Math" panose="02040503050406030204" pitchFamily="18" charset="0"/>
                <a:ea typeface="Cambria Math" panose="02040503050406030204" pitchFamily="18" charset="0"/>
              </a:rPr>
              <a:t>Holy Communion- when we make our first Holy Communion we are allowed to take the bread of Jesus for the first time.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571" y="4634623"/>
            <a:ext cx="1624650" cy="18624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3296" y="4517450"/>
            <a:ext cx="2295525" cy="209677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2215" y="4463716"/>
            <a:ext cx="3294648" cy="2033336"/>
          </a:xfrm>
          <a:prstGeom prst="rect">
            <a:avLst/>
          </a:prstGeom>
        </p:spPr>
      </p:pic>
    </p:spTree>
    <p:extLst>
      <p:ext uri="{BB962C8B-B14F-4D97-AF65-F5344CB8AC3E}">
        <p14:creationId xmlns:p14="http://schemas.microsoft.com/office/powerpoint/2010/main" val="2883641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80942"/>
            <a:ext cx="9144000" cy="2387600"/>
          </a:xfrm>
        </p:spPr>
        <p:txBody>
          <a:bodyPr/>
          <a:lstStyle/>
          <a:p>
            <a:r>
              <a:rPr lang="en-GB" b="1" dirty="0">
                <a:latin typeface="Cambria Math" panose="02040503050406030204" pitchFamily="18" charset="0"/>
                <a:ea typeface="Cambria Math" panose="02040503050406030204" pitchFamily="18" charset="0"/>
              </a:rPr>
              <a:t>Parish priest</a:t>
            </a:r>
          </a:p>
        </p:txBody>
      </p:sp>
      <p:sp>
        <p:nvSpPr>
          <p:cNvPr id="3" name="Subtitle 2"/>
          <p:cNvSpPr>
            <a:spLocks noGrp="1"/>
          </p:cNvSpPr>
          <p:nvPr>
            <p:ph type="subTitle" idx="1"/>
          </p:nvPr>
        </p:nvSpPr>
        <p:spPr>
          <a:xfrm>
            <a:off x="1524000" y="3248526"/>
            <a:ext cx="9144000" cy="2009274"/>
          </a:xfrm>
        </p:spPr>
        <p:txBody>
          <a:bodyPr/>
          <a:lstStyle/>
          <a:p>
            <a:pPr algn="l"/>
            <a:r>
              <a:rPr lang="en-GB" dirty="0">
                <a:latin typeface="Cambria Math" panose="02040503050406030204" pitchFamily="18" charset="0"/>
                <a:ea typeface="Cambria Math" panose="02040503050406030204" pitchFamily="18" charset="0"/>
              </a:rPr>
              <a:t>Our parish priest is called Father Lawrie and he is a very kind person. He Baptised me and my brothers. Father Lawrie says all the parish masses and is a very busy person!</a:t>
            </a:r>
          </a:p>
        </p:txBody>
      </p:sp>
    </p:spTree>
    <p:extLst>
      <p:ext uri="{BB962C8B-B14F-4D97-AF65-F5344CB8AC3E}">
        <p14:creationId xmlns:p14="http://schemas.microsoft.com/office/powerpoint/2010/main" val="2388374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ambria Math" panose="02040503050406030204" pitchFamily="18" charset="0"/>
                <a:ea typeface="Cambria Math" panose="02040503050406030204" pitchFamily="18" charset="0"/>
              </a:rPr>
              <a:t>Special objects in our church.</a:t>
            </a:r>
          </a:p>
        </p:txBody>
      </p:sp>
      <p:sp>
        <p:nvSpPr>
          <p:cNvPr id="3" name="Content Placeholder 2"/>
          <p:cNvSpPr>
            <a:spLocks noGrp="1"/>
          </p:cNvSpPr>
          <p:nvPr>
            <p:ph idx="1"/>
          </p:nvPr>
        </p:nvSpPr>
        <p:spPr>
          <a:xfrm>
            <a:off x="838200" y="1380457"/>
            <a:ext cx="10515600" cy="4351338"/>
          </a:xfrm>
        </p:spPr>
        <p:txBody>
          <a:bodyPr/>
          <a:lstStyle/>
          <a:p>
            <a:pPr marL="0" indent="0">
              <a:buNone/>
            </a:pPr>
            <a:r>
              <a:rPr lang="en-GB" sz="3200" dirty="0">
                <a:latin typeface="Cambria Math" panose="02040503050406030204" pitchFamily="18" charset="0"/>
                <a:ea typeface="Cambria Math" panose="02040503050406030204" pitchFamily="18" charset="0"/>
              </a:rPr>
              <a:t>The Altar</a:t>
            </a:r>
          </a:p>
          <a:p>
            <a:pPr marL="0" indent="0">
              <a:buNone/>
            </a:pPr>
            <a:endParaRPr lang="en-GB" dirty="0">
              <a:latin typeface="Cambria Math" panose="02040503050406030204" pitchFamily="18" charset="0"/>
              <a:ea typeface="Cambria Math" panose="02040503050406030204" pitchFamily="18" charset="0"/>
            </a:endParaRPr>
          </a:p>
          <a:p>
            <a:pPr marL="0" indent="0">
              <a:buNone/>
            </a:pPr>
            <a:r>
              <a:rPr lang="en-GB" dirty="0">
                <a:latin typeface="Cambria Math" panose="02040503050406030204" pitchFamily="18" charset="0"/>
                <a:ea typeface="Cambria Math" panose="02040503050406030204" pitchFamily="18" charset="0"/>
              </a:rPr>
              <a:t>We have a special altar and it makes us remember the last supper where Jesus broke bread and drank wine with his disciples before he gave his life for his people.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3681" y="3695870"/>
            <a:ext cx="7365488" cy="3116178"/>
          </a:xfrm>
          <a:prstGeom prst="rect">
            <a:avLst/>
          </a:prstGeom>
        </p:spPr>
      </p:pic>
    </p:spTree>
    <p:extLst>
      <p:ext uri="{BB962C8B-B14F-4D97-AF65-F5344CB8AC3E}">
        <p14:creationId xmlns:p14="http://schemas.microsoft.com/office/powerpoint/2010/main" val="626560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dirty="0">
                <a:latin typeface="Cambria Math" panose="02040503050406030204" pitchFamily="18" charset="0"/>
                <a:ea typeface="Cambria Math" panose="02040503050406030204" pitchFamily="18" charset="0"/>
              </a:rPr>
              <a:t>Tabernacle</a:t>
            </a:r>
          </a:p>
        </p:txBody>
      </p:sp>
      <p:sp>
        <p:nvSpPr>
          <p:cNvPr id="3" name="Content Placeholder 2"/>
          <p:cNvSpPr>
            <a:spLocks noGrp="1"/>
          </p:cNvSpPr>
          <p:nvPr>
            <p:ph idx="1"/>
          </p:nvPr>
        </p:nvSpPr>
        <p:spPr/>
        <p:txBody>
          <a:bodyPr/>
          <a:lstStyle/>
          <a:p>
            <a:pPr marL="0" indent="0">
              <a:buNone/>
            </a:pPr>
            <a:r>
              <a:rPr lang="en-GB" dirty="0">
                <a:latin typeface="Cambria Math" panose="02040503050406030204" pitchFamily="18" charset="0"/>
                <a:ea typeface="Cambria Math" panose="02040503050406030204" pitchFamily="18" charset="0"/>
              </a:rPr>
              <a:t>The tabernacle is a holy place we the priest keeps the bread and wine. We also call that the blessed sacrament.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842" y="2863515"/>
            <a:ext cx="3721768" cy="3176338"/>
          </a:xfrm>
          <a:prstGeom prst="rect">
            <a:avLst/>
          </a:prstGeom>
        </p:spPr>
      </p:pic>
    </p:spTree>
    <p:extLst>
      <p:ext uri="{BB962C8B-B14F-4D97-AF65-F5344CB8AC3E}">
        <p14:creationId xmlns:p14="http://schemas.microsoft.com/office/powerpoint/2010/main" val="4222508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mbria Math" panose="02040503050406030204" pitchFamily="18" charset="0"/>
                <a:ea typeface="Cambria Math" panose="02040503050406030204" pitchFamily="18" charset="0"/>
              </a:rPr>
              <a:t>                       Sanctuary Light</a:t>
            </a:r>
          </a:p>
        </p:txBody>
      </p:sp>
      <p:sp>
        <p:nvSpPr>
          <p:cNvPr id="3" name="Content Placeholder 2"/>
          <p:cNvSpPr>
            <a:spLocks noGrp="1"/>
          </p:cNvSpPr>
          <p:nvPr>
            <p:ph idx="1"/>
          </p:nvPr>
        </p:nvSpPr>
        <p:spPr/>
        <p:txBody>
          <a:bodyPr/>
          <a:lstStyle/>
          <a:p>
            <a:pPr marL="0" indent="0">
              <a:buNone/>
            </a:pPr>
            <a:r>
              <a:rPr lang="en-GB" dirty="0">
                <a:latin typeface="Cambria Math" panose="02040503050406030204" pitchFamily="18" charset="0"/>
                <a:ea typeface="Cambria Math" panose="02040503050406030204" pitchFamily="18" charset="0"/>
              </a:rPr>
              <a:t>The sanctuary light shows us that Jesus is the light of the world and it is a reminder that the bread and wine is in the tabernacle.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7300" y="2815389"/>
            <a:ext cx="3157400" cy="3277353"/>
          </a:xfrm>
          <a:prstGeom prst="rect">
            <a:avLst/>
          </a:prstGeom>
        </p:spPr>
      </p:pic>
    </p:spTree>
    <p:extLst>
      <p:ext uri="{BB962C8B-B14F-4D97-AF65-F5344CB8AC3E}">
        <p14:creationId xmlns:p14="http://schemas.microsoft.com/office/powerpoint/2010/main" val="3078766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48605"/>
            <a:ext cx="9144000" cy="1320216"/>
          </a:xfrm>
        </p:spPr>
        <p:txBody>
          <a:bodyPr/>
          <a:lstStyle/>
          <a:p>
            <a:r>
              <a:rPr lang="en-GB" dirty="0">
                <a:latin typeface="Cambria Math" panose="02040503050406030204" pitchFamily="18" charset="0"/>
                <a:ea typeface="Cambria Math" panose="02040503050406030204" pitchFamily="18" charset="0"/>
              </a:rPr>
              <a:t>Crucifix</a:t>
            </a:r>
          </a:p>
        </p:txBody>
      </p:sp>
      <p:sp>
        <p:nvSpPr>
          <p:cNvPr id="3" name="Subtitle 2"/>
          <p:cNvSpPr>
            <a:spLocks noGrp="1"/>
          </p:cNvSpPr>
          <p:nvPr>
            <p:ph type="subTitle" idx="1"/>
          </p:nvPr>
        </p:nvSpPr>
        <p:spPr>
          <a:xfrm>
            <a:off x="1355558" y="2213810"/>
            <a:ext cx="9144000" cy="1655762"/>
          </a:xfrm>
        </p:spPr>
        <p:txBody>
          <a:bodyPr/>
          <a:lstStyle/>
          <a:p>
            <a:pPr algn="l"/>
            <a:r>
              <a:rPr lang="en-GB" dirty="0">
                <a:latin typeface="Cambria Math" panose="02040503050406030204" pitchFamily="18" charset="0"/>
                <a:ea typeface="Cambria Math" panose="02040503050406030204" pitchFamily="18" charset="0"/>
              </a:rPr>
              <a:t>We know that Jesus died on the cross for us so we could live happily and in peace. The crucifix reminds us of this in church and that Jesus will always love us.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8704" y="2935705"/>
            <a:ext cx="4304097" cy="3777915"/>
          </a:xfrm>
          <a:prstGeom prst="rect">
            <a:avLst/>
          </a:prstGeom>
        </p:spPr>
      </p:pic>
    </p:spTree>
    <p:extLst>
      <p:ext uri="{BB962C8B-B14F-4D97-AF65-F5344CB8AC3E}">
        <p14:creationId xmlns:p14="http://schemas.microsoft.com/office/powerpoint/2010/main" val="191654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mbria Math" panose="02040503050406030204" pitchFamily="18" charset="0"/>
                <a:ea typeface="Cambria Math" panose="02040503050406030204" pitchFamily="18" charset="0"/>
              </a:rPr>
              <a:t>                   Stained Glass Window</a:t>
            </a:r>
          </a:p>
        </p:txBody>
      </p:sp>
      <p:sp>
        <p:nvSpPr>
          <p:cNvPr id="3" name="Content Placeholder 2"/>
          <p:cNvSpPr>
            <a:spLocks noGrp="1"/>
          </p:cNvSpPr>
          <p:nvPr>
            <p:ph idx="1"/>
          </p:nvPr>
        </p:nvSpPr>
        <p:spPr/>
        <p:txBody>
          <a:bodyPr/>
          <a:lstStyle/>
          <a:p>
            <a:pPr marL="0" indent="0">
              <a:buNone/>
            </a:pPr>
            <a:r>
              <a:rPr lang="en-GB" dirty="0">
                <a:latin typeface="Cambria Math" panose="02040503050406030204" pitchFamily="18" charset="0"/>
                <a:ea typeface="Cambria Math" panose="02040503050406030204" pitchFamily="18" charset="0"/>
              </a:rPr>
              <a:t>The stained glass windows in church tell a story like a picture book. They are bright and colourful</a:t>
            </a:r>
            <a:r>
              <a:rPr lang="en-GB"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4442" y="2863516"/>
            <a:ext cx="6870032" cy="3821364"/>
          </a:xfrm>
          <a:prstGeom prst="rect">
            <a:avLst/>
          </a:prstGeom>
        </p:spPr>
      </p:pic>
    </p:spTree>
    <p:extLst>
      <p:ext uri="{BB962C8B-B14F-4D97-AF65-F5344CB8AC3E}">
        <p14:creationId xmlns:p14="http://schemas.microsoft.com/office/powerpoint/2010/main" val="991290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dirty="0" err="1">
                <a:latin typeface="Cambria Math" panose="02040503050406030204" pitchFamily="18" charset="0"/>
                <a:ea typeface="Cambria Math" panose="02040503050406030204" pitchFamily="18" charset="0"/>
              </a:rPr>
              <a:t>Lecturn</a:t>
            </a:r>
            <a:endParaRPr lang="en-GB" dirty="0">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lstStyle/>
          <a:p>
            <a:pPr marL="0" indent="0">
              <a:buNone/>
            </a:pPr>
            <a:r>
              <a:rPr lang="en-GB" dirty="0">
                <a:latin typeface="Cambria Math" panose="02040503050406030204" pitchFamily="18" charset="0"/>
                <a:ea typeface="Cambria Math" panose="02040503050406030204" pitchFamily="18" charset="0"/>
              </a:rPr>
              <a:t>The special holy book which we call the Bible rests on the </a:t>
            </a:r>
            <a:r>
              <a:rPr lang="en-GB" dirty="0" err="1">
                <a:latin typeface="Cambria Math" panose="02040503050406030204" pitchFamily="18" charset="0"/>
                <a:ea typeface="Cambria Math" panose="02040503050406030204" pitchFamily="18" charset="0"/>
              </a:rPr>
              <a:t>lecturn</a:t>
            </a:r>
            <a:r>
              <a:rPr lang="en-GB" dirty="0">
                <a:latin typeface="Cambria Math" panose="02040503050406030204" pitchFamily="18" charset="0"/>
                <a:ea typeface="Cambria Math" panose="02040503050406030204" pitchFamily="18" charset="0"/>
              </a:rPr>
              <a:t>. The </a:t>
            </a:r>
            <a:r>
              <a:rPr lang="en-GB" dirty="0" err="1">
                <a:latin typeface="Cambria Math" panose="02040503050406030204" pitchFamily="18" charset="0"/>
                <a:ea typeface="Cambria Math" panose="02040503050406030204" pitchFamily="18" charset="0"/>
              </a:rPr>
              <a:t>lecturn</a:t>
            </a:r>
            <a:r>
              <a:rPr lang="en-GB" dirty="0">
                <a:latin typeface="Cambria Math" panose="02040503050406030204" pitchFamily="18" charset="0"/>
                <a:ea typeface="Cambria Math" panose="02040503050406030204" pitchFamily="18" charset="0"/>
              </a:rPr>
              <a:t> is like a tall stand made from wood or stone.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4010" y="2827423"/>
            <a:ext cx="3922296" cy="3874167"/>
          </a:xfrm>
          <a:prstGeom prst="rect">
            <a:avLst/>
          </a:prstGeom>
        </p:spPr>
      </p:pic>
    </p:spTree>
    <p:extLst>
      <p:ext uri="{BB962C8B-B14F-4D97-AF65-F5344CB8AC3E}">
        <p14:creationId xmlns:p14="http://schemas.microsoft.com/office/powerpoint/2010/main" val="43203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mbria Math" panose="02040503050406030204" pitchFamily="18" charset="0"/>
                <a:ea typeface="Cambria Math" panose="02040503050406030204" pitchFamily="18" charset="0"/>
              </a:rPr>
              <a:t>                          Priest’s Chair</a:t>
            </a:r>
          </a:p>
        </p:txBody>
      </p:sp>
      <p:sp>
        <p:nvSpPr>
          <p:cNvPr id="3" name="Content Placeholder 2"/>
          <p:cNvSpPr>
            <a:spLocks noGrp="1"/>
          </p:cNvSpPr>
          <p:nvPr>
            <p:ph idx="1"/>
          </p:nvPr>
        </p:nvSpPr>
        <p:spPr/>
        <p:txBody>
          <a:bodyPr/>
          <a:lstStyle/>
          <a:p>
            <a:pPr marL="0" indent="0">
              <a:buNone/>
            </a:pPr>
            <a:r>
              <a:rPr lang="en-GB" dirty="0">
                <a:latin typeface="Cambria Math" panose="02040503050406030204" pitchFamily="18" charset="0"/>
                <a:ea typeface="Cambria Math" panose="02040503050406030204" pitchFamily="18" charset="0"/>
              </a:rPr>
              <a:t>In church the priest has a very special chair where he sits and prays. The priest reminds us of Jesus in church so he has an important seat where we can all see him.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898" y="3147009"/>
            <a:ext cx="4762500" cy="3571875"/>
          </a:xfrm>
          <a:prstGeom prst="rect">
            <a:avLst/>
          </a:prstGeom>
        </p:spPr>
      </p:pic>
    </p:spTree>
    <p:extLst>
      <p:ext uri="{BB962C8B-B14F-4D97-AF65-F5344CB8AC3E}">
        <p14:creationId xmlns:p14="http://schemas.microsoft.com/office/powerpoint/2010/main" val="34171914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41</TotalTime>
  <Words>334</Words>
  <Application>Microsoft Office PowerPoint</Application>
  <PresentationFormat>Widescreen</PresentationFormat>
  <Paragraphs>23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Cambria Math</vt:lpstr>
      <vt:lpstr>Century Gothic</vt:lpstr>
      <vt:lpstr>Wingdings 3</vt:lpstr>
      <vt:lpstr>Ion</vt:lpstr>
      <vt:lpstr>Our Lady and All Saints Church</vt:lpstr>
      <vt:lpstr>Parish priest</vt:lpstr>
      <vt:lpstr>Special objects in our church.</vt:lpstr>
      <vt:lpstr>                           Tabernacle</vt:lpstr>
      <vt:lpstr>                       Sanctuary Light</vt:lpstr>
      <vt:lpstr>Crucifix</vt:lpstr>
      <vt:lpstr>                   Stained Glass Window</vt:lpstr>
      <vt:lpstr>                               Lecturn</vt:lpstr>
      <vt:lpstr>                          Priest’s Chair</vt:lpstr>
      <vt:lpstr>            Important events in church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Lady and All Saints Church</dc:title>
  <dc:creator>Mark Beswick</dc:creator>
  <cp:lastModifiedBy>Fiona Holmes</cp:lastModifiedBy>
  <cp:revision>9</cp:revision>
  <dcterms:created xsi:type="dcterms:W3CDTF">2021-02-03T11:17:08Z</dcterms:created>
  <dcterms:modified xsi:type="dcterms:W3CDTF">2021-02-25T10:52:36Z</dcterms:modified>
</cp:coreProperties>
</file>